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" name="Google Shape;2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Diapositiva titolo">
  <p:cSld name="1_Diapositiva titolo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"/>
          <p:cNvSpPr/>
          <p:nvPr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2"/>
          <p:cNvSpPr/>
          <p:nvPr/>
        </p:nvSpPr>
        <p:spPr>
          <a:xfrm>
            <a:off x="4925679" y="3841"/>
            <a:ext cx="127200" cy="6858000"/>
          </a:xfrm>
          <a:prstGeom prst="rect">
            <a:avLst/>
          </a:prstGeom>
          <a:solidFill>
            <a:srgbClr val="F3E06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2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43" name="Google Shape;43;p2"/>
          <p:cNvSpPr txBox="1">
            <a:spLocks noGrp="1"/>
          </p:cNvSpPr>
          <p:nvPr>
            <p:ph type="ctrTitle"/>
          </p:nvPr>
        </p:nvSpPr>
        <p:spPr>
          <a:xfrm>
            <a:off x="6629400" y="758952"/>
            <a:ext cx="4526400" cy="32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5082"/>
              </a:buClr>
              <a:buSzPts val="6000"/>
              <a:buFont typeface="Calibri"/>
              <a:buNone/>
              <a:defRPr sz="6000" b="1">
                <a:solidFill>
                  <a:srgbClr val="1E508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"/>
          <p:cNvSpPr txBox="1">
            <a:spLocks noGrp="1"/>
          </p:cNvSpPr>
          <p:nvPr>
            <p:ph type="subTitle" idx="1"/>
          </p:nvPr>
        </p:nvSpPr>
        <p:spPr>
          <a:xfrm>
            <a:off x="6632171" y="4508500"/>
            <a:ext cx="4526400" cy="12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45" name="Google Shape;45;p2"/>
          <p:cNvSpPr/>
          <p:nvPr/>
        </p:nvSpPr>
        <p:spPr>
          <a:xfrm>
            <a:off x="4838007" y="-1345"/>
            <a:ext cx="137400" cy="6858000"/>
          </a:xfrm>
          <a:prstGeom prst="rect">
            <a:avLst/>
          </a:prstGeom>
          <a:solidFill>
            <a:srgbClr val="E98B0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6" name="Google Shape;46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1391" y="0"/>
            <a:ext cx="4849399" cy="6857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uto con didascalia" type="objTx">
  <p:cSld name="OBJECT_WITH_CAPTION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1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1"/>
          <p:cNvSpPr/>
          <p:nvPr/>
        </p:nvSpPr>
        <p:spPr>
          <a:xfrm>
            <a:off x="16" y="0"/>
            <a:ext cx="4654200" cy="5864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1"/>
          <p:cNvSpPr txBox="1">
            <a:spLocks noGrp="1"/>
          </p:cNvSpPr>
          <p:nvPr>
            <p:ph type="title"/>
          </p:nvPr>
        </p:nvSpPr>
        <p:spPr>
          <a:xfrm>
            <a:off x="1092200" y="786383"/>
            <a:ext cx="3068700" cy="20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1"/>
          <p:cNvSpPr txBox="1">
            <a:spLocks noGrp="1"/>
          </p:cNvSpPr>
          <p:nvPr>
            <p:ph type="body" idx="1"/>
          </p:nvPr>
        </p:nvSpPr>
        <p:spPr>
          <a:xfrm>
            <a:off x="5458984" y="812800"/>
            <a:ext cx="5713800" cy="48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08" name="Google Shape;108;p11"/>
          <p:cNvSpPr txBox="1">
            <a:spLocks noGrp="1"/>
          </p:cNvSpPr>
          <p:nvPr>
            <p:ph type="body" idx="2"/>
          </p:nvPr>
        </p:nvSpPr>
        <p:spPr>
          <a:xfrm>
            <a:off x="1092200" y="3043050"/>
            <a:ext cx="3068700" cy="26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9" name="Google Shape;109;p11"/>
          <p:cNvSpPr/>
          <p:nvPr/>
        </p:nvSpPr>
        <p:spPr>
          <a:xfrm>
            <a:off x="0" y="1397000"/>
            <a:ext cx="1036200" cy="132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1"/>
          <p:cNvSpPr/>
          <p:nvPr/>
        </p:nvSpPr>
        <p:spPr>
          <a:xfrm>
            <a:off x="5458983" y="624142"/>
            <a:ext cx="5713800" cy="125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1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1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cxnSp>
        <p:nvCxnSpPr>
          <p:cNvPr id="113" name="Google Shape;113;p11"/>
          <p:cNvCxnSpPr/>
          <p:nvPr/>
        </p:nvCxnSpPr>
        <p:spPr>
          <a:xfrm rot="10800000">
            <a:off x="1092238" y="6446838"/>
            <a:ext cx="1643400" cy="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4" name="Google Shape;114;p11"/>
          <p:cNvCxnSpPr/>
          <p:nvPr/>
        </p:nvCxnSpPr>
        <p:spPr>
          <a:xfrm rot="10800000">
            <a:off x="8420062" y="6429376"/>
            <a:ext cx="10005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5" name="Google Shape;115;p11"/>
          <p:cNvCxnSpPr/>
          <p:nvPr/>
        </p:nvCxnSpPr>
        <p:spPr>
          <a:xfrm rot="10800000">
            <a:off x="10765533" y="6446888"/>
            <a:ext cx="407400" cy="630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" name="Google Shape;116;p11"/>
          <p:cNvSpPr txBox="1"/>
          <p:nvPr/>
        </p:nvSpPr>
        <p:spPr>
          <a:xfrm>
            <a:off x="216130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DIRETTORI DEL CORSO – M. DE LUCA – M.A. ZAPPA</a:t>
            </a:r>
            <a:endParaRPr sz="900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contenuto">
  <p:cSld name="1_Titolo e contenuto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2"/>
          <p:cNvSpPr txBox="1"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20" name="Google Shape;120;p12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2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22" name="Google Shape;122;p12"/>
          <p:cNvSpPr txBox="1"/>
          <p:nvPr/>
        </p:nvSpPr>
        <p:spPr>
          <a:xfrm>
            <a:off x="216130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DIRETTORI DEL CORSO – M. DE LUCA – M.A. ZAPPA</a:t>
            </a:r>
            <a:endParaRPr sz="900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Contenuto con didascalia">
  <p:cSld name="1_Contenuto con didascalia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3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3"/>
          <p:cNvSpPr/>
          <p:nvPr/>
        </p:nvSpPr>
        <p:spPr>
          <a:xfrm>
            <a:off x="16" y="0"/>
            <a:ext cx="4654200" cy="5864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3"/>
          <p:cNvSpPr txBox="1">
            <a:spLocks noGrp="1"/>
          </p:cNvSpPr>
          <p:nvPr>
            <p:ph type="body" idx="1"/>
          </p:nvPr>
        </p:nvSpPr>
        <p:spPr>
          <a:xfrm>
            <a:off x="5458984" y="497808"/>
            <a:ext cx="5713800" cy="48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27" name="Google Shape;127;p13"/>
          <p:cNvSpPr/>
          <p:nvPr/>
        </p:nvSpPr>
        <p:spPr>
          <a:xfrm>
            <a:off x="0" y="2003424"/>
            <a:ext cx="1036200" cy="1857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3"/>
          <p:cNvSpPr/>
          <p:nvPr/>
        </p:nvSpPr>
        <p:spPr>
          <a:xfrm>
            <a:off x="5458983" y="377398"/>
            <a:ext cx="5713800" cy="125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3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3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31" name="Google Shape;131;p13"/>
          <p:cNvSpPr/>
          <p:nvPr/>
        </p:nvSpPr>
        <p:spPr>
          <a:xfrm>
            <a:off x="1078230" y="2003423"/>
            <a:ext cx="3576000" cy="1857300"/>
          </a:xfrm>
          <a:prstGeom prst="rect">
            <a:avLst/>
          </a:prstGeom>
          <a:solidFill>
            <a:srgbClr val="1B1E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3"/>
          <p:cNvSpPr txBox="1">
            <a:spLocks noGrp="1"/>
          </p:cNvSpPr>
          <p:nvPr>
            <p:ph type="title"/>
          </p:nvPr>
        </p:nvSpPr>
        <p:spPr>
          <a:xfrm>
            <a:off x="1092200" y="1885125"/>
            <a:ext cx="3314700" cy="20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44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3"/>
          <p:cNvSpPr/>
          <p:nvPr/>
        </p:nvSpPr>
        <p:spPr>
          <a:xfrm>
            <a:off x="1092200" y="993775"/>
            <a:ext cx="1036200" cy="936600"/>
          </a:xfrm>
          <a:prstGeom prst="rect">
            <a:avLst/>
          </a:prstGeom>
          <a:solidFill>
            <a:srgbClr val="C8CBE6">
              <a:alpha val="258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3"/>
          <p:cNvSpPr txBox="1"/>
          <p:nvPr/>
        </p:nvSpPr>
        <p:spPr>
          <a:xfrm>
            <a:off x="216130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DIRETTORI DEL CORSO – M. DE LUCA – M.A. ZAPPA</a:t>
            </a:r>
            <a:endParaRPr sz="900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Contenuto con didascalia">
  <p:cSld name="2_Contenuto con didascalia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4"/>
          <p:cNvSpPr>
            <a:spLocks noGrp="1"/>
          </p:cNvSpPr>
          <p:nvPr>
            <p:ph type="pic" idx="2"/>
          </p:nvPr>
        </p:nvSpPr>
        <p:spPr>
          <a:xfrm>
            <a:off x="0" y="0"/>
            <a:ext cx="4654200" cy="5864100"/>
          </a:xfrm>
          <a:prstGeom prst="rect">
            <a:avLst/>
          </a:prstGeom>
          <a:noFill/>
          <a:ln>
            <a:noFill/>
          </a:ln>
        </p:spPr>
      </p:sp>
      <p:sp>
        <p:nvSpPr>
          <p:cNvPr id="137" name="Google Shape;137;p14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4"/>
          <p:cNvSpPr txBox="1">
            <a:spLocks noGrp="1"/>
          </p:cNvSpPr>
          <p:nvPr>
            <p:ph type="body" idx="1"/>
          </p:nvPr>
        </p:nvSpPr>
        <p:spPr>
          <a:xfrm>
            <a:off x="5458984" y="497808"/>
            <a:ext cx="5713800" cy="48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39" name="Google Shape;139;p14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4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41" name="Google Shape;141;p14"/>
          <p:cNvSpPr txBox="1">
            <a:spLocks noGrp="1"/>
          </p:cNvSpPr>
          <p:nvPr>
            <p:ph type="title"/>
          </p:nvPr>
        </p:nvSpPr>
        <p:spPr>
          <a:xfrm>
            <a:off x="1092200" y="1885125"/>
            <a:ext cx="3068700" cy="20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4400" b="1" i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4"/>
          <p:cNvSpPr txBox="1"/>
          <p:nvPr/>
        </p:nvSpPr>
        <p:spPr>
          <a:xfrm>
            <a:off x="216130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00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DIRETTORI DEL CORSO – M. DE LUCA – M.A. ZAPPA</a:t>
            </a:r>
            <a:endParaRPr sz="900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6_Contenuto con didascalia">
  <p:cSld name="6_Contenuto con didascalia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5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5"/>
          <p:cNvSpPr txBox="1">
            <a:spLocks noGrp="1"/>
          </p:cNvSpPr>
          <p:nvPr>
            <p:ph type="title"/>
          </p:nvPr>
        </p:nvSpPr>
        <p:spPr>
          <a:xfrm>
            <a:off x="4984722" y="548355"/>
            <a:ext cx="6054900" cy="6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1" i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5"/>
          <p:cNvSpPr txBox="1">
            <a:spLocks noGrp="1"/>
          </p:cNvSpPr>
          <p:nvPr>
            <p:ph type="body" idx="1"/>
          </p:nvPr>
        </p:nvSpPr>
        <p:spPr>
          <a:xfrm>
            <a:off x="5100833" y="1611313"/>
            <a:ext cx="6072000" cy="37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000"/>
              <a:buChar char="▪"/>
              <a:defRPr sz="2000"/>
            </a:lvl2pPr>
            <a:lvl3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7" name="Google Shape;147;p15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5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5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50" name="Google Shape;150;p15"/>
          <p:cNvSpPr>
            <a:spLocks noGrp="1"/>
          </p:cNvSpPr>
          <p:nvPr>
            <p:ph type="pic" idx="2"/>
          </p:nvPr>
        </p:nvSpPr>
        <p:spPr>
          <a:xfrm>
            <a:off x="0" y="0"/>
            <a:ext cx="4654200" cy="58641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7_Contenuto con didascalia">
  <p:cSld name="7_Contenuto con didascalia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3541500"/>
          </a:xfrm>
          <a:prstGeom prst="rect">
            <a:avLst/>
          </a:prstGeom>
          <a:noFill/>
          <a:ln>
            <a:noFill/>
          </a:ln>
        </p:spPr>
      </p:sp>
      <p:sp>
        <p:nvSpPr>
          <p:cNvPr id="153" name="Google Shape;153;p16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6"/>
          <p:cNvSpPr txBox="1">
            <a:spLocks noGrp="1"/>
          </p:cNvSpPr>
          <p:nvPr>
            <p:ph type="title"/>
          </p:nvPr>
        </p:nvSpPr>
        <p:spPr>
          <a:xfrm>
            <a:off x="3068577" y="880375"/>
            <a:ext cx="6054900" cy="6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 sz="3600" b="1" i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6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16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16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5577840" y="0"/>
            <a:ext cx="10362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_Contenuto con didascalia">
  <p:cSld name="3_Contenuto con didascalia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7"/>
          <p:cNvSpPr/>
          <p:nvPr/>
        </p:nvSpPr>
        <p:spPr>
          <a:xfrm>
            <a:off x="4654312" y="507333"/>
            <a:ext cx="7537800" cy="4849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7"/>
          <p:cNvSpPr/>
          <p:nvPr/>
        </p:nvSpPr>
        <p:spPr>
          <a:xfrm>
            <a:off x="16" y="0"/>
            <a:ext cx="4654200" cy="586410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7"/>
          <p:cNvSpPr txBox="1">
            <a:spLocks noGrp="1"/>
          </p:cNvSpPr>
          <p:nvPr>
            <p:ph type="title"/>
          </p:nvPr>
        </p:nvSpPr>
        <p:spPr>
          <a:xfrm>
            <a:off x="1092200" y="1885125"/>
            <a:ext cx="3068700" cy="20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4400" b="1" i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17"/>
          <p:cNvSpPr txBox="1">
            <a:spLocks noGrp="1"/>
          </p:cNvSpPr>
          <p:nvPr>
            <p:ph type="body" idx="1"/>
          </p:nvPr>
        </p:nvSpPr>
        <p:spPr>
          <a:xfrm>
            <a:off x="6473373" y="943430"/>
            <a:ext cx="46995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000"/>
              <a:buChar char="▪"/>
              <a:defRPr sz="2000"/>
            </a:lvl2pPr>
            <a:lvl3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65" name="Google Shape;165;p17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17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17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68" name="Google Shape;168;p17"/>
          <p:cNvSpPr/>
          <p:nvPr/>
        </p:nvSpPr>
        <p:spPr>
          <a:xfrm>
            <a:off x="4370251" y="2322780"/>
            <a:ext cx="1348500" cy="1218600"/>
          </a:xfrm>
          <a:prstGeom prst="rect">
            <a:avLst/>
          </a:prstGeom>
          <a:solidFill>
            <a:srgbClr val="84B2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_Contenuto con didascalia">
  <p:cSld name="4_Contenuto con didascalia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"/>
          <p:cNvSpPr/>
          <p:nvPr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8"/>
          <p:cNvSpPr/>
          <p:nvPr/>
        </p:nvSpPr>
        <p:spPr>
          <a:xfrm>
            <a:off x="4654312" y="507333"/>
            <a:ext cx="7537800" cy="4849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8"/>
          <p:cNvSpPr/>
          <p:nvPr/>
        </p:nvSpPr>
        <p:spPr>
          <a:xfrm>
            <a:off x="16" y="0"/>
            <a:ext cx="4654200" cy="586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8"/>
          <p:cNvSpPr txBox="1">
            <a:spLocks noGrp="1"/>
          </p:cNvSpPr>
          <p:nvPr>
            <p:ph type="title"/>
          </p:nvPr>
        </p:nvSpPr>
        <p:spPr>
          <a:xfrm>
            <a:off x="1092200" y="1885125"/>
            <a:ext cx="3068700" cy="20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4400" b="1" i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8"/>
          <p:cNvSpPr txBox="1">
            <a:spLocks noGrp="1"/>
          </p:cNvSpPr>
          <p:nvPr>
            <p:ph type="body" idx="1"/>
          </p:nvPr>
        </p:nvSpPr>
        <p:spPr>
          <a:xfrm>
            <a:off x="6518529" y="943430"/>
            <a:ext cx="4654200" cy="397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55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000"/>
              <a:buChar char="▪"/>
              <a:defRPr sz="2000"/>
            </a:lvl2pPr>
            <a:lvl3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3pPr>
            <a:lvl4pPr marL="1828800" lvl="3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4pPr>
            <a:lvl5pPr marL="2286000" lvl="4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75" name="Google Shape;175;p18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8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18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78" name="Google Shape;178;p18"/>
          <p:cNvSpPr/>
          <p:nvPr/>
        </p:nvSpPr>
        <p:spPr>
          <a:xfrm>
            <a:off x="4370251" y="2322780"/>
            <a:ext cx="1348500" cy="1218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magine con didascalia" type="picTx">
  <p:cSld name="PICTURE_WITH_CAPTION_TEXT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9"/>
          <p:cNvSpPr/>
          <p:nvPr/>
        </p:nvSpPr>
        <p:spPr>
          <a:xfrm>
            <a:off x="0" y="4578350"/>
            <a:ext cx="12188700" cy="227970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9"/>
          <p:cNvSpPr>
            <a:spLocks noGrp="1"/>
          </p:cNvSpPr>
          <p:nvPr>
            <p:ph type="pic" idx="2"/>
          </p:nvPr>
        </p:nvSpPr>
        <p:spPr>
          <a:xfrm>
            <a:off x="15" y="0"/>
            <a:ext cx="12192000" cy="45783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82" name="Google Shape;182;p19"/>
          <p:cNvSpPr txBox="1">
            <a:spLocks noGrp="1"/>
          </p:cNvSpPr>
          <p:nvPr>
            <p:ph type="title"/>
          </p:nvPr>
        </p:nvSpPr>
        <p:spPr>
          <a:xfrm>
            <a:off x="1097279" y="4799362"/>
            <a:ext cx="10113600" cy="7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4400" b="1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19"/>
          <p:cNvSpPr txBox="1">
            <a:spLocks noGrp="1"/>
          </p:cNvSpPr>
          <p:nvPr>
            <p:ph type="body" idx="1"/>
          </p:nvPr>
        </p:nvSpPr>
        <p:spPr>
          <a:xfrm>
            <a:off x="1097279" y="5715000"/>
            <a:ext cx="101133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84" name="Google Shape;184;p19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19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6818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19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87" name="Google Shape;187;p19"/>
          <p:cNvSpPr/>
          <p:nvPr/>
        </p:nvSpPr>
        <p:spPr>
          <a:xfrm>
            <a:off x="3536950" y="4535901"/>
            <a:ext cx="5118000" cy="125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0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20"/>
          <p:cNvSpPr txBox="1">
            <a:spLocks noGrp="1"/>
          </p:cNvSpPr>
          <p:nvPr>
            <p:ph type="body" idx="1"/>
          </p:nvPr>
        </p:nvSpPr>
        <p:spPr>
          <a:xfrm rot="5400000">
            <a:off x="4365348" y="-1040599"/>
            <a:ext cx="376080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91" name="Google Shape;191;p20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0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0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uoto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"/>
          <p:cNvSpPr/>
          <p:nvPr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3"/>
          <p:cNvSpPr txBox="1">
            <a:spLocks noGrp="1"/>
          </p:cNvSpPr>
          <p:nvPr>
            <p:ph type="ftr" idx="11"/>
          </p:nvPr>
        </p:nvSpPr>
        <p:spPr>
          <a:xfrm>
            <a:off x="216130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olo verticale e testo" type="vertTitleAndTx">
  <p:cSld name="VERTICAL_TITLE_AND_VERTICAL_TEXT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1"/>
          <p:cNvSpPr txBox="1">
            <a:spLocks noGrp="1"/>
          </p:cNvSpPr>
          <p:nvPr>
            <p:ph type="title"/>
          </p:nvPr>
        </p:nvSpPr>
        <p:spPr>
          <a:xfrm rot="5400000">
            <a:off x="7683633" y="2387500"/>
            <a:ext cx="4530600" cy="24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21"/>
          <p:cNvSpPr txBox="1">
            <a:spLocks noGrp="1"/>
          </p:cNvSpPr>
          <p:nvPr>
            <p:ph type="body" idx="1"/>
          </p:nvPr>
        </p:nvSpPr>
        <p:spPr>
          <a:xfrm rot="5400000">
            <a:off x="2567100" y="-128600"/>
            <a:ext cx="4530600" cy="74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97" name="Google Shape;197;p21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21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1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200" name="Google Shape;200;p21"/>
          <p:cNvSpPr/>
          <p:nvPr/>
        </p:nvSpPr>
        <p:spPr>
          <a:xfrm rot="-5400000">
            <a:off x="8871601" y="-146579"/>
            <a:ext cx="1036200" cy="132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titolo">
  <p:cSld name="Diapositiva titol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4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ubTitle" idx="1"/>
          </p:nvPr>
        </p:nvSpPr>
        <p:spPr>
          <a:xfrm>
            <a:off x="1212850" y="4508500"/>
            <a:ext cx="5118000" cy="12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56" name="Google Shape;56;p4"/>
          <p:cNvSpPr txBox="1">
            <a:spLocks noGrp="1"/>
          </p:cNvSpPr>
          <p:nvPr>
            <p:ph type="ctrTitle"/>
          </p:nvPr>
        </p:nvSpPr>
        <p:spPr>
          <a:xfrm>
            <a:off x="1212850" y="2057400"/>
            <a:ext cx="5118000" cy="19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sz="5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testazione sezione">
  <p:cSld name="Intestazione sezione">
    <p:bg>
      <p:bgPr>
        <a:solidFill>
          <a:schemeClr val="lt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6"/>
          <p:cNvSpPr/>
          <p:nvPr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6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68" name="Google Shape;68;p6"/>
          <p:cNvSpPr>
            <a:spLocks noGrp="1"/>
          </p:cNvSpPr>
          <p:nvPr>
            <p:ph type="pic" idx="2"/>
          </p:nvPr>
        </p:nvSpPr>
        <p:spPr>
          <a:xfrm>
            <a:off x="0" y="0"/>
            <a:ext cx="631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6"/>
          <p:cNvSpPr/>
          <p:nvPr/>
        </p:nvSpPr>
        <p:spPr>
          <a:xfrm>
            <a:off x="2451099" y="3568700"/>
            <a:ext cx="8721600" cy="2308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6"/>
          <p:cNvSpPr txBox="1">
            <a:spLocks noGrp="1"/>
          </p:cNvSpPr>
          <p:nvPr>
            <p:ph type="title"/>
          </p:nvPr>
        </p:nvSpPr>
        <p:spPr>
          <a:xfrm>
            <a:off x="2641599" y="3746500"/>
            <a:ext cx="8331300" cy="13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6"/>
          <p:cNvSpPr txBox="1">
            <a:spLocks noGrp="1"/>
          </p:cNvSpPr>
          <p:nvPr>
            <p:ph type="body" idx="1"/>
          </p:nvPr>
        </p:nvSpPr>
        <p:spPr>
          <a:xfrm>
            <a:off x="2641600" y="5219700"/>
            <a:ext cx="8331300" cy="5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6"/>
          <p:cNvSpPr/>
          <p:nvPr/>
        </p:nvSpPr>
        <p:spPr>
          <a:xfrm>
            <a:off x="3752850" y="3469101"/>
            <a:ext cx="5118000" cy="125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Intestazione della sezione">
  <p:cSld name="1_Intestazione della sezione">
    <p:bg>
      <p:bgPr>
        <a:solidFill>
          <a:schemeClr val="lt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77" name="Google Shape;77;p7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7"/>
          <p:cNvSpPr/>
          <p:nvPr/>
        </p:nvSpPr>
        <p:spPr>
          <a:xfrm>
            <a:off x="1735138" y="3568700"/>
            <a:ext cx="8721600" cy="2308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7"/>
          <p:cNvSpPr txBox="1">
            <a:spLocks noGrp="1"/>
          </p:cNvSpPr>
          <p:nvPr>
            <p:ph type="title"/>
          </p:nvPr>
        </p:nvSpPr>
        <p:spPr>
          <a:xfrm>
            <a:off x="1930399" y="3746500"/>
            <a:ext cx="8331300" cy="13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7"/>
          <p:cNvSpPr txBox="1">
            <a:spLocks noGrp="1"/>
          </p:cNvSpPr>
          <p:nvPr>
            <p:ph type="body" idx="1"/>
          </p:nvPr>
        </p:nvSpPr>
        <p:spPr>
          <a:xfrm>
            <a:off x="1930400" y="5219700"/>
            <a:ext cx="8331300" cy="5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7"/>
          <p:cNvSpPr/>
          <p:nvPr/>
        </p:nvSpPr>
        <p:spPr>
          <a:xfrm>
            <a:off x="3536950" y="3469101"/>
            <a:ext cx="5118000" cy="125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1"/>
          </p:nvPr>
        </p:nvSpPr>
        <p:spPr>
          <a:xfrm>
            <a:off x="1097280" y="2120900"/>
            <a:ext cx="4639800" cy="37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2"/>
          </p:nvPr>
        </p:nvSpPr>
        <p:spPr>
          <a:xfrm>
            <a:off x="6515944" y="2120900"/>
            <a:ext cx="4639800" cy="37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8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9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9"/>
          <p:cNvSpPr txBox="1">
            <a:spLocks noGrp="1"/>
          </p:cNvSpPr>
          <p:nvPr>
            <p:ph type="body" idx="1"/>
          </p:nvPr>
        </p:nvSpPr>
        <p:spPr>
          <a:xfrm>
            <a:off x="1097280" y="2057400"/>
            <a:ext cx="4639800" cy="7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accent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2" name="Google Shape;92;p9"/>
          <p:cNvSpPr txBox="1">
            <a:spLocks noGrp="1"/>
          </p:cNvSpPr>
          <p:nvPr>
            <p:ph type="body" idx="2"/>
          </p:nvPr>
        </p:nvSpPr>
        <p:spPr>
          <a:xfrm>
            <a:off x="1186731" y="2958274"/>
            <a:ext cx="4639800" cy="291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3" name="Google Shape;93;p9"/>
          <p:cNvSpPr txBox="1">
            <a:spLocks noGrp="1"/>
          </p:cNvSpPr>
          <p:nvPr>
            <p:ph type="body" idx="3"/>
          </p:nvPr>
        </p:nvSpPr>
        <p:spPr>
          <a:xfrm>
            <a:off x="6515944" y="2057400"/>
            <a:ext cx="4639800" cy="7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accent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4" name="Google Shape;94;p9"/>
          <p:cNvSpPr txBox="1">
            <a:spLocks noGrp="1"/>
          </p:cNvSpPr>
          <p:nvPr>
            <p:ph type="body" idx="4"/>
          </p:nvPr>
        </p:nvSpPr>
        <p:spPr>
          <a:xfrm>
            <a:off x="6605395" y="2958273"/>
            <a:ext cx="4639800" cy="291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5" name="Google Shape;95;p9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0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0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0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0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"/>
          <p:cNvSpPr/>
          <p:nvPr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rgbClr val="F2F2F2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1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1"/>
          <p:cNvSpPr txBox="1"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1"/>
          <p:cNvSpPr txBox="1">
            <a:spLocks noGrp="1"/>
          </p:cNvSpPr>
          <p:nvPr>
            <p:ph type="dt" idx="10"/>
          </p:nvPr>
        </p:nvSpPr>
        <p:spPr>
          <a:xfrm>
            <a:off x="6834126" y="6446838"/>
            <a:ext cx="258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1"/>
          <p:cNvSpPr txBox="1">
            <a:spLocks noGrp="1"/>
          </p:cNvSpPr>
          <p:nvPr>
            <p:ph type="ftr" idx="11"/>
          </p:nvPr>
        </p:nvSpPr>
        <p:spPr>
          <a:xfrm>
            <a:off x="1097279" y="6446838"/>
            <a:ext cx="4846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1"/>
          <p:cNvSpPr txBox="1">
            <a:spLocks noGrp="1"/>
          </p:cNvSpPr>
          <p:nvPr>
            <p:ph type="sldNum" idx="12"/>
          </p:nvPr>
        </p:nvSpPr>
        <p:spPr>
          <a:xfrm>
            <a:off x="10375670" y="6446838"/>
            <a:ext cx="780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36" name="Google Shape;36;p1"/>
          <p:cNvSpPr/>
          <p:nvPr/>
        </p:nvSpPr>
        <p:spPr>
          <a:xfrm>
            <a:off x="0" y="1011981"/>
            <a:ext cx="10362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>
          <p15:clr>
            <a:srgbClr val="F26B43"/>
          </p15:clr>
        </p15:guide>
        <p15:guide id="2" pos="688">
          <p15:clr>
            <a:srgbClr val="F26B43"/>
          </p15:clr>
        </p15:guide>
        <p15:guide id="3" pos="7038">
          <p15:clr>
            <a:srgbClr val="F26B43"/>
          </p15:clr>
        </p15:guide>
        <p15:guide id="4" orient="horz" pos="3702">
          <p15:clr>
            <a:srgbClr val="F26B43"/>
          </p15:clr>
        </p15:guide>
        <p15:guide id="5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2"/>
          <p:cNvSpPr txBox="1">
            <a:spLocks noGrp="1"/>
          </p:cNvSpPr>
          <p:nvPr>
            <p:ph type="ctrTitle"/>
          </p:nvPr>
        </p:nvSpPr>
        <p:spPr>
          <a:xfrm>
            <a:off x="5589038" y="1429287"/>
            <a:ext cx="6046200" cy="18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5082"/>
              </a:buClr>
              <a:buSzPts val="2400"/>
              <a:buFont typeface="Times New Roman"/>
              <a:buNone/>
            </a:pPr>
            <a:r>
              <a:rPr lang="it-IT" sz="2400" b="1">
                <a:latin typeface="Times New Roman"/>
                <a:ea typeface="Times New Roman"/>
                <a:cs typeface="Times New Roman"/>
                <a:sym typeface="Times New Roman"/>
              </a:rPr>
              <a:t>Correlazione tra impulsività e BMI in una popolazione di pazienti obesi candidati a chirurgia bariatrica e in un campione affetto da binge eating disorder (BED)</a:t>
            </a:r>
            <a:endParaRPr sz="2400"/>
          </a:p>
        </p:txBody>
      </p:sp>
      <p:sp>
        <p:nvSpPr>
          <p:cNvPr id="206" name="Google Shape;206;p22"/>
          <p:cNvSpPr txBox="1">
            <a:spLocks noGrp="1"/>
          </p:cNvSpPr>
          <p:nvPr>
            <p:ph type="subTitle" idx="1"/>
          </p:nvPr>
        </p:nvSpPr>
        <p:spPr>
          <a:xfrm>
            <a:off x="5673012" y="3788229"/>
            <a:ext cx="5485500" cy="1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 sz="1800" b="1">
                <a:solidFill>
                  <a:srgbClr val="4B153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SOLINI NICCOLÒ</a:t>
            </a:r>
            <a:endParaRPr sz="1800" b="1" baseline="30000">
              <a:solidFill>
                <a:srgbClr val="4B153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1800"/>
              <a:buNone/>
            </a:pPr>
            <a:br>
              <a:rPr lang="it-IT" sz="1800" b="1" baseline="30000">
                <a:solidFill>
                  <a:srgbClr val="66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it-IT" sz="1800" b="1">
                <a:solidFill>
                  <a:srgbClr val="4B153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DAI: RETE TEMPO DIPENDENTE. UOC: PSICHIATRIA E PSICOLOGIA. UNITÀ: DCA, OBESITÀ E CHIRURGIA BARIATRICA. SCUOLA DI MEDICINA “FEDERICO II”. NAPOLI.</a:t>
            </a:r>
            <a:endParaRPr sz="1800" b="1">
              <a:solidFill>
                <a:srgbClr val="4B15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3"/>
          <p:cNvSpPr txBox="1"/>
          <p:nvPr/>
        </p:nvSpPr>
        <p:spPr>
          <a:xfrm>
            <a:off x="6563440" y="1704943"/>
            <a:ext cx="4037700" cy="31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Introduzione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it-IT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it-IT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L'obesità rappresenta una sfida crescente per la salute pubblica. Comprendere le sue basi psicologiche è fondamentale per sviluppare interventi efficaci di prevenzione e gestione. Questo studio pilota esplora il legame tra obesità e impulsività, fornendo un'analisi della loro interazione.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2" name="Google Shape;212;p23" descr="Immagine che contiene clipart, disegno, illustrazione, Cartoni animati&#10;&#10;Descrizione generata automaticamente"/>
          <p:cNvPicPr preferRelativeResize="0"/>
          <p:nvPr/>
        </p:nvPicPr>
        <p:blipFill rotWithShape="1">
          <a:blip r:embed="rId3">
            <a:alphaModFix/>
          </a:blip>
          <a:srcRect t="16902" r="26264"/>
          <a:stretch/>
        </p:blipFill>
        <p:spPr>
          <a:xfrm>
            <a:off x="536865" y="1704943"/>
            <a:ext cx="4037638" cy="4550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4"/>
          <p:cNvSpPr txBox="1"/>
          <p:nvPr/>
        </p:nvSpPr>
        <p:spPr>
          <a:xfrm>
            <a:off x="6255327" y="1789560"/>
            <a:ext cx="4806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Materiali e metodi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it-IT" sz="18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it-IT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Abbiamo analizzato la correlazione tra l’impulsività misurata tramite scala BIS-11, con le sue sotto-scale, e il BMI in una popolazione di pazienti obesi candidati alla chirurgia bariatrica nel triennio 2021-2023. Abbiamo effettuato correlazione lineare tramite la valutazione coefficiente R di Pearson sia nella popolazione totale (890) sia nel campione di pz affetti da BED (102).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8" name="Google Shape;218;p24" descr="Immagine che contiene clipart, Elementi grafici, logo, simbolo&#10;&#10;Descrizione generata automaticamente"/>
          <p:cNvPicPr preferRelativeResize="0"/>
          <p:nvPr/>
        </p:nvPicPr>
        <p:blipFill rotWithShape="1">
          <a:blip r:embed="rId3">
            <a:alphaModFix/>
          </a:blip>
          <a:srcRect l="11334" r="9844"/>
          <a:stretch/>
        </p:blipFill>
        <p:spPr>
          <a:xfrm>
            <a:off x="176643" y="1014276"/>
            <a:ext cx="4395355" cy="48294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5"/>
          <p:cNvSpPr txBox="1"/>
          <p:nvPr/>
        </p:nvSpPr>
        <p:spPr>
          <a:xfrm>
            <a:off x="881644" y="1900315"/>
            <a:ext cx="3193500" cy="25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it-IT" sz="18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it-IT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correlazione tra l’impulsività e il BMI non ha raggiunto valori di significatività statistica per: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BIS-11 tot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Sottoscala Motoria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Sottoscala Cognitiva 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Sottoscala No Planning.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25"/>
          <p:cNvSpPr txBox="1"/>
          <p:nvPr/>
        </p:nvSpPr>
        <p:spPr>
          <a:xfrm>
            <a:off x="6841420" y="2454312"/>
            <a:ext cx="4158300" cy="14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correlazione tra l’impulsività e il BMI ha raggiunto valori di significatività statistica per: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Sottoscala Cognitiva della BIS-11 (</a:t>
            </a:r>
            <a:r>
              <a:rPr lang="it-IT" sz="18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R=0,24, P=0,02</a:t>
            </a:r>
            <a:r>
              <a:rPr lang="it-IT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con potenza debole.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25"/>
          <p:cNvSpPr txBox="1"/>
          <p:nvPr/>
        </p:nvSpPr>
        <p:spPr>
          <a:xfrm>
            <a:off x="6841420" y="3931640"/>
            <a:ext cx="4102500" cy="20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Anche in questa popolazione, la correlazione non ha raggiunto la significatività statistica per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BIS-11 tot,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Sottoscala Motoria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it-IT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Sottoscala No Planning.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25"/>
          <p:cNvSpPr txBox="1"/>
          <p:nvPr/>
        </p:nvSpPr>
        <p:spPr>
          <a:xfrm>
            <a:off x="2986848" y="990404"/>
            <a:ext cx="5589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Risultati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25"/>
          <p:cNvSpPr/>
          <p:nvPr/>
        </p:nvSpPr>
        <p:spPr>
          <a:xfrm>
            <a:off x="4983599" y="1008968"/>
            <a:ext cx="1595400" cy="369300"/>
          </a:xfrm>
          <a:prstGeom prst="ellipse">
            <a:avLst/>
          </a:prstGeom>
          <a:noFill/>
          <a:ln w="158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8" name="Google Shape;228;p25"/>
          <p:cNvCxnSpPr/>
          <p:nvPr/>
        </p:nvCxnSpPr>
        <p:spPr>
          <a:xfrm flipH="1">
            <a:off x="2855222" y="1396863"/>
            <a:ext cx="1754100" cy="50340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29" name="Google Shape;229;p25"/>
          <p:cNvCxnSpPr/>
          <p:nvPr/>
        </p:nvCxnSpPr>
        <p:spPr>
          <a:xfrm>
            <a:off x="6841420" y="1396863"/>
            <a:ext cx="1593600" cy="50340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30" name="Google Shape;230;p25"/>
          <p:cNvSpPr txBox="1"/>
          <p:nvPr/>
        </p:nvSpPr>
        <p:spPr>
          <a:xfrm>
            <a:off x="1502229" y="1950861"/>
            <a:ext cx="3807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Popolazione totale</a:t>
            </a:r>
            <a:endParaRPr/>
          </a:p>
        </p:txBody>
      </p:sp>
      <p:sp>
        <p:nvSpPr>
          <p:cNvPr id="231" name="Google Shape;231;p25"/>
          <p:cNvSpPr txBox="1"/>
          <p:nvPr/>
        </p:nvSpPr>
        <p:spPr>
          <a:xfrm>
            <a:off x="7648241" y="1974569"/>
            <a:ext cx="3295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Pazienti affetti da BED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6"/>
          <p:cNvSpPr txBox="1"/>
          <p:nvPr/>
        </p:nvSpPr>
        <p:spPr>
          <a:xfrm>
            <a:off x="6251712" y="1073425"/>
            <a:ext cx="5466600" cy="50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 nostro studio pilota ha evidenziato una correlazione statisticamente significativa tra la dimensione dell’impulsività, indagata dalla sottoscala cognitiva della scala BIS-11 e la gravità dell’obesità nei pazienti candidati a chirurgia bariatrica affetti da BED. Tale significatività non si presenta nelle altre dimensioni indagate dalla BIS-11 nello stesso campione né nella popolazione generale.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Questo risultato evidenzia la correlazione tra la dimensione psicopatologica dell’impulsività, elemento presente nel BED, ed il BMI dei pazienti obesi affetti da tale patologia.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Tale correlazione non mantiene significatività statistica quando valutata sulla popolazione generale dei pazienti obesi candidati a chirurgia bariatrica.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7" name="Google Shape;237;p26" descr="Immagine che contiene dipinto, disegno, sedia, cartone animato&#10;&#10;Descrizione generata automaticamente"/>
          <p:cNvPicPr preferRelativeResize="0"/>
          <p:nvPr/>
        </p:nvPicPr>
        <p:blipFill rotWithShape="1">
          <a:blip r:embed="rId3">
            <a:alphaModFix/>
          </a:blip>
          <a:srcRect l="5095" r="3746" b="7080"/>
          <a:stretch/>
        </p:blipFill>
        <p:spPr>
          <a:xfrm>
            <a:off x="79513" y="1073425"/>
            <a:ext cx="5307495" cy="4959627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26"/>
          <p:cNvSpPr txBox="1"/>
          <p:nvPr/>
        </p:nvSpPr>
        <p:spPr>
          <a:xfrm>
            <a:off x="4674704" y="610464"/>
            <a:ext cx="2842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Conclusioni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7"/>
          <p:cNvSpPr txBox="1">
            <a:spLocks noGrp="1"/>
          </p:cNvSpPr>
          <p:nvPr>
            <p:ph type="ctrTitle"/>
          </p:nvPr>
        </p:nvSpPr>
        <p:spPr>
          <a:xfrm>
            <a:off x="6629400" y="758952"/>
            <a:ext cx="4526400" cy="32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5082"/>
              </a:buClr>
              <a:buSzPts val="6000"/>
              <a:buFont typeface="Calibri"/>
              <a:buNone/>
            </a:pPr>
            <a:r>
              <a:rPr lang="it-IT"/>
              <a:t>Grazie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Widescreen</PresentationFormat>
  <Paragraphs>29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Noto Sans Symbols</vt:lpstr>
      <vt:lpstr>Times New Roman</vt:lpstr>
      <vt:lpstr>RetrospectVTI</vt:lpstr>
      <vt:lpstr>Correlazione tra impulsività e BMI in una popolazione di pazienti obesi candidati a chirurgia bariatrica e in un campione affetto da binge eating disorder (BED)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Correlazione tra impulsività e BMI in una popolazione di pazienti obesi candidati a chirurgia bariatrica e in un campione affetto da binge eating disorder (BED)</dc:title>
  <dc:creator>Alessandro Napoli</dc:creator>
  <cp:lastModifiedBy>Alessandro Napoli</cp:lastModifiedBy>
  <cp:revision>1</cp:revision>
  <dcterms:modified xsi:type="dcterms:W3CDTF">2024-04-14T21:08:34Z</dcterms:modified>
</cp:coreProperties>
</file>